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9" r:id="rId3"/>
    <p:sldId id="290" r:id="rId4"/>
    <p:sldId id="270" r:id="rId5"/>
    <p:sldId id="271" r:id="rId6"/>
    <p:sldId id="272" r:id="rId7"/>
    <p:sldId id="279" r:id="rId8"/>
    <p:sldId id="291" r:id="rId9"/>
    <p:sldId id="293" r:id="rId10"/>
    <p:sldId id="296" r:id="rId11"/>
    <p:sldId id="284" r:id="rId12"/>
    <p:sldId id="273" r:id="rId13"/>
    <p:sldId id="277" r:id="rId14"/>
    <p:sldId id="294" r:id="rId15"/>
    <p:sldId id="274" r:id="rId16"/>
    <p:sldId id="275" r:id="rId17"/>
    <p:sldId id="282" r:id="rId18"/>
    <p:sldId id="283" r:id="rId19"/>
    <p:sldId id="295" r:id="rId20"/>
    <p:sldId id="281" r:id="rId21"/>
  </p:sldIdLst>
  <p:sldSz cx="9144000" cy="6858000" type="screen4x3"/>
  <p:notesSz cx="6811963" cy="9942513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94660"/>
  </p:normalViewPr>
  <p:slideViewPr>
    <p:cSldViewPr>
      <p:cViewPr varScale="1">
        <p:scale>
          <a:sx n="77" d="100"/>
          <a:sy n="77" d="100"/>
        </p:scale>
        <p:origin x="115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9213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8C338-F86C-4E9A-A3F6-39766D2D5B8E}" type="datetimeFigureOut">
              <a:rPr lang="et-EE" smtClean="0"/>
              <a:t>9.03.2021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9213" y="9444038"/>
            <a:ext cx="29511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E584D-058D-4316-97C4-3359EE64085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76794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9213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633F3-2788-4A5F-B3B8-51C255997961}" type="datetimeFigureOut">
              <a:rPr lang="et-EE" smtClean="0"/>
              <a:t>9.03.2021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516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9887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9213" y="9444038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0563E-50F6-4C45-9CBD-72810901EC8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90868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Rääkida lahti sotsiaalse tõrjutuse teema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0563E-50F6-4C45-9CBD-72810901EC89}" type="slidenum">
              <a:rPr lang="et-EE" smtClean="0"/>
              <a:t>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17151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B664-B472-4ED6-B7FB-0DBE2D950F81}" type="datetimeFigureOut">
              <a:rPr lang="et-EE" smtClean="0"/>
              <a:t>9.03.2021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3C7A44F2-17A7-44BE-9D7F-E52A850E1C6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204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B664-B472-4ED6-B7FB-0DBE2D950F81}" type="datetimeFigureOut">
              <a:rPr lang="et-EE" smtClean="0"/>
              <a:t>9.03.2021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C7A44F2-17A7-44BE-9D7F-E52A850E1C6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22519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B664-B472-4ED6-B7FB-0DBE2D950F81}" type="datetimeFigureOut">
              <a:rPr lang="et-EE" smtClean="0"/>
              <a:t>9.03.2021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C7A44F2-17A7-44BE-9D7F-E52A850E1C67}" type="slidenum">
              <a:rPr lang="et-EE" smtClean="0"/>
              <a:t>‹#›</a:t>
            </a:fld>
            <a:endParaRPr lang="et-EE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5275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B664-B472-4ED6-B7FB-0DBE2D950F81}" type="datetimeFigureOut">
              <a:rPr lang="et-EE" smtClean="0"/>
              <a:t>9.03.2021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C7A44F2-17A7-44BE-9D7F-E52A850E1C6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21434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B664-B472-4ED6-B7FB-0DBE2D950F81}" type="datetimeFigureOut">
              <a:rPr lang="et-EE" smtClean="0"/>
              <a:t>9.03.2021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C7A44F2-17A7-44BE-9D7F-E52A850E1C67}" type="slidenum">
              <a:rPr lang="et-EE" smtClean="0"/>
              <a:t>‹#›</a:t>
            </a:fld>
            <a:endParaRPr lang="et-EE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8253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B664-B472-4ED6-B7FB-0DBE2D950F81}" type="datetimeFigureOut">
              <a:rPr lang="et-EE" smtClean="0"/>
              <a:t>9.03.2021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C7A44F2-17A7-44BE-9D7F-E52A850E1C6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18879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B664-B472-4ED6-B7FB-0DBE2D950F81}" type="datetimeFigureOut">
              <a:rPr lang="et-EE" smtClean="0"/>
              <a:t>9.03.2021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A44F2-17A7-44BE-9D7F-E52A850E1C6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59753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B664-B472-4ED6-B7FB-0DBE2D950F81}" type="datetimeFigureOut">
              <a:rPr lang="et-EE" smtClean="0"/>
              <a:t>9.03.2021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A44F2-17A7-44BE-9D7F-E52A850E1C6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74862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B664-B472-4ED6-B7FB-0DBE2D950F81}" type="datetimeFigureOut">
              <a:rPr lang="et-EE" smtClean="0"/>
              <a:t>9.03.2021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A44F2-17A7-44BE-9D7F-E52A850E1C6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70989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B664-B472-4ED6-B7FB-0DBE2D950F81}" type="datetimeFigureOut">
              <a:rPr lang="et-EE" smtClean="0"/>
              <a:t>9.03.2021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C7A44F2-17A7-44BE-9D7F-E52A850E1C6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48968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B664-B472-4ED6-B7FB-0DBE2D950F81}" type="datetimeFigureOut">
              <a:rPr lang="et-EE" smtClean="0"/>
              <a:t>9.03.2021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C7A44F2-17A7-44BE-9D7F-E52A850E1C6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9977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B664-B472-4ED6-B7FB-0DBE2D950F81}" type="datetimeFigureOut">
              <a:rPr lang="et-EE" smtClean="0"/>
              <a:t>9.03.2021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C7A44F2-17A7-44BE-9D7F-E52A850E1C6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88552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B664-B472-4ED6-B7FB-0DBE2D950F81}" type="datetimeFigureOut">
              <a:rPr lang="et-EE" smtClean="0"/>
              <a:t>9.03.2021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A44F2-17A7-44BE-9D7F-E52A850E1C6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37757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B664-B472-4ED6-B7FB-0DBE2D950F81}" type="datetimeFigureOut">
              <a:rPr lang="et-EE" smtClean="0"/>
              <a:t>9.03.2021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A44F2-17A7-44BE-9D7F-E52A850E1C6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20984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B664-B472-4ED6-B7FB-0DBE2D950F81}" type="datetimeFigureOut">
              <a:rPr lang="et-EE" smtClean="0"/>
              <a:t>9.03.2021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A44F2-17A7-44BE-9D7F-E52A850E1C6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69116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B664-B472-4ED6-B7FB-0DBE2D950F81}" type="datetimeFigureOut">
              <a:rPr lang="et-EE" smtClean="0"/>
              <a:t>9.03.2021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C7A44F2-17A7-44BE-9D7F-E52A850E1C6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85880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3B664-B472-4ED6-B7FB-0DBE2D950F81}" type="datetimeFigureOut">
              <a:rPr lang="et-EE" smtClean="0"/>
              <a:t>9.03.2021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C7A44F2-17A7-44BE-9D7F-E52A850E1C6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93617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anne.rahn@ut.e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t-EE" sz="3600" dirty="0" smtClean="0"/>
              <a:t>Sotsiaalkaitse </a:t>
            </a:r>
            <a:r>
              <a:rPr lang="et-EE" sz="3600" dirty="0" smtClean="0"/>
              <a:t>korraldamine.</a:t>
            </a:r>
            <a:r>
              <a:rPr lang="et-EE" dirty="0" smtClean="0"/>
              <a:t> </a:t>
            </a:r>
            <a:r>
              <a:rPr lang="et-EE" sz="2400" dirty="0" smtClean="0"/>
              <a:t>Riigi ja KOV ülesanded. Lühiülevaade.</a:t>
            </a:r>
            <a:endParaRPr lang="et-EE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t-EE" sz="1600" dirty="0" smtClean="0"/>
              <a:t>Koostas:  Anne Rähn, </a:t>
            </a:r>
            <a:endParaRPr lang="et-EE" sz="1600" dirty="0" smtClean="0"/>
          </a:p>
          <a:p>
            <a:r>
              <a:rPr lang="et-EE" sz="1600" dirty="0" smtClean="0"/>
              <a:t>TÜ </a:t>
            </a:r>
            <a:r>
              <a:rPr lang="et-EE" sz="1600" dirty="0" smtClean="0"/>
              <a:t>Pärnu </a:t>
            </a:r>
            <a:r>
              <a:rPr lang="et-EE" sz="1600" dirty="0" smtClean="0"/>
              <a:t>kolledž</a:t>
            </a:r>
            <a:endParaRPr lang="et-EE" sz="1600" dirty="0" smtClean="0"/>
          </a:p>
        </p:txBody>
      </p:sp>
    </p:spTree>
    <p:extLst>
      <p:ext uri="{BB962C8B-B14F-4D97-AF65-F5344CB8AC3E}">
        <p14:creationId xmlns:p14="http://schemas.microsoft.com/office/powerpoint/2010/main" val="397357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400" b="1" dirty="0"/>
              <a:t>Turvakoduteenus</a:t>
            </a:r>
          </a:p>
          <a:p>
            <a:r>
              <a:rPr lang="et-EE" sz="2400" b="1" dirty="0"/>
              <a:t>Sotsiaaltransporditeenus</a:t>
            </a:r>
            <a:r>
              <a:rPr lang="et-EE" sz="2400" b="1" u="sng" dirty="0"/>
              <a:t> </a:t>
            </a:r>
            <a:endParaRPr lang="et-EE" sz="2400" b="1" dirty="0"/>
          </a:p>
          <a:p>
            <a:r>
              <a:rPr lang="et-EE" sz="2400" b="1" dirty="0"/>
              <a:t>Eluruumi tagamine </a:t>
            </a:r>
          </a:p>
          <a:p>
            <a:r>
              <a:rPr lang="et-EE" sz="2400" b="1" dirty="0"/>
              <a:t>Võlanõustamisteenus </a:t>
            </a:r>
          </a:p>
          <a:p>
            <a:r>
              <a:rPr lang="et-EE" sz="2400" b="1" dirty="0"/>
              <a:t>Lapsehoiuteenus </a:t>
            </a:r>
          </a:p>
          <a:p>
            <a:r>
              <a:rPr lang="et-EE" sz="2400" b="1" dirty="0"/>
              <a:t>Asendushooldusteenus</a:t>
            </a:r>
          </a:p>
          <a:p>
            <a:r>
              <a:rPr lang="et-EE" sz="2400" b="1" dirty="0"/>
              <a:t>Järelhooldusteenus 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2741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b="1" dirty="0" smtClean="0">
                <a:effectLst/>
              </a:rPr>
              <a:t/>
            </a:r>
            <a:br>
              <a:rPr lang="et-EE" b="1" dirty="0" smtClean="0">
                <a:effectLst/>
              </a:rPr>
            </a:br>
            <a:r>
              <a:rPr lang="et-EE" dirty="0" smtClean="0">
                <a:effectLst/>
              </a:rPr>
              <a:t>Tasu </a:t>
            </a:r>
            <a:r>
              <a:rPr lang="et-EE" dirty="0">
                <a:effectLst/>
              </a:rPr>
              <a:t>sotsiaalteenuse </a:t>
            </a:r>
            <a:r>
              <a:rPr lang="et-EE" dirty="0" smtClean="0">
                <a:effectLst/>
              </a:rPr>
              <a:t>eest </a:t>
            </a:r>
            <a:r>
              <a:rPr lang="et-EE" sz="2700" dirty="0" smtClean="0">
                <a:effectLst/>
              </a:rPr>
              <a:t>(SHS § 16)</a:t>
            </a:r>
            <a:r>
              <a:rPr lang="et-EE" sz="2700" dirty="0">
                <a:effectLst/>
              </a:rPr>
              <a:t/>
            </a:r>
            <a:br>
              <a:rPr lang="et-EE" sz="2700" dirty="0">
                <a:effectLst/>
              </a:rPr>
            </a:br>
            <a:endParaRPr lang="et-EE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000" dirty="0" smtClean="0">
                <a:solidFill>
                  <a:srgbClr val="202020"/>
                </a:solidFill>
                <a:latin typeface="Arial"/>
              </a:rPr>
              <a:t>Sotsiaalteenuse </a:t>
            </a:r>
            <a:r>
              <a:rPr lang="et-EE" sz="2000" dirty="0">
                <a:solidFill>
                  <a:srgbClr val="202020"/>
                </a:solidFill>
                <a:latin typeface="Arial"/>
              </a:rPr>
              <a:t>osutamise eest võib võtta tasu. Kohaliku omavalitsuse üksus kehtestab enda osutatava sotsiaalteenuse eest võetava tasu tingimused ja suuruse. Tasu võtmise otsustab teenuse eest tasuv või teenust osutav asutus.</a:t>
            </a:r>
          </a:p>
          <a:p>
            <a:r>
              <a:rPr lang="et-EE" sz="2000" dirty="0" smtClean="0">
                <a:solidFill>
                  <a:srgbClr val="202020"/>
                </a:solidFill>
                <a:latin typeface="Arial"/>
              </a:rPr>
              <a:t>Isikult </a:t>
            </a:r>
            <a:r>
              <a:rPr lang="et-EE" sz="2000" dirty="0">
                <a:solidFill>
                  <a:srgbClr val="202020"/>
                </a:solidFill>
                <a:latin typeface="Arial"/>
              </a:rPr>
              <a:t>võetava tasu suurus oleneb sotsiaalteenuse mahust, teenuse maksumusest ning teenust saava isiku ja tema perekonna majanduslikust olukorrast.</a:t>
            </a:r>
          </a:p>
          <a:p>
            <a:r>
              <a:rPr lang="et-EE" sz="2000" dirty="0" smtClean="0">
                <a:solidFill>
                  <a:srgbClr val="202020"/>
                </a:solidFill>
                <a:latin typeface="Arial"/>
              </a:rPr>
              <a:t>Sotsiaalteenuse </a:t>
            </a:r>
            <a:r>
              <a:rPr lang="et-EE" sz="2000" dirty="0">
                <a:solidFill>
                  <a:srgbClr val="202020"/>
                </a:solidFill>
                <a:latin typeface="Arial"/>
              </a:rPr>
              <a:t>eest võetava tasu suurus ei tohi olla teenuse saamise </a:t>
            </a:r>
            <a:r>
              <a:rPr lang="et-EE" sz="2000" dirty="0" smtClean="0">
                <a:solidFill>
                  <a:srgbClr val="202020"/>
                </a:solidFill>
                <a:latin typeface="Arial"/>
              </a:rPr>
              <a:t>takistuseks!</a:t>
            </a:r>
            <a:endParaRPr lang="et-EE" sz="2000" dirty="0">
              <a:solidFill>
                <a:srgbClr val="202020"/>
              </a:solidFill>
              <a:latin typeface="Arial"/>
            </a:endParaRP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90351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Hoolekandelise abi tagamise </a:t>
            </a:r>
            <a:r>
              <a:rPr lang="et-EE" dirty="0" smtClean="0"/>
              <a:t>üldised põhimõtted 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 smtClean="0"/>
              <a:t>Abi </a:t>
            </a:r>
            <a:r>
              <a:rPr lang="et-EE" dirty="0"/>
              <a:t>osutamisel lähtumine inimese vajadustest ja seisundist; </a:t>
            </a:r>
            <a:endParaRPr lang="et-EE" dirty="0" smtClean="0"/>
          </a:p>
          <a:p>
            <a:r>
              <a:rPr lang="et-EE" dirty="0" smtClean="0"/>
              <a:t>Koostöö </a:t>
            </a:r>
            <a:r>
              <a:rPr lang="et-EE" dirty="0"/>
              <a:t>tegemine inimesega, tema soovide arvestamine ning kaasamine inimese elu puudutavate otsuste tegemisse; </a:t>
            </a:r>
            <a:endParaRPr lang="et-EE" dirty="0" smtClean="0"/>
          </a:p>
          <a:p>
            <a:r>
              <a:rPr lang="et-EE" dirty="0" smtClean="0"/>
              <a:t>Teenuse </a:t>
            </a:r>
            <a:r>
              <a:rPr lang="et-EE" dirty="0"/>
              <a:t>kohandamine konkreetse inimese vajadustele (individuaalsed teenuste osutamise plaanid); </a:t>
            </a:r>
            <a:endParaRPr lang="et-EE" dirty="0" smtClean="0"/>
          </a:p>
          <a:p>
            <a:r>
              <a:rPr lang="et-EE" dirty="0" smtClean="0"/>
              <a:t>Abi </a:t>
            </a:r>
            <a:r>
              <a:rPr lang="et-EE" dirty="0"/>
              <a:t>andmise meetmete eelistamine, mis toetavad inimese iseseisvat toimetulekut, töötamist ja õppimist ning vähendavad abivajadust pikemas perspektiivis; </a:t>
            </a:r>
            <a:endParaRPr lang="et-EE" dirty="0" smtClean="0"/>
          </a:p>
          <a:p>
            <a:r>
              <a:rPr lang="et-EE" dirty="0" smtClean="0"/>
              <a:t>Institutsiooni </a:t>
            </a:r>
            <a:r>
              <a:rPr lang="et-EE" dirty="0"/>
              <a:t>paigutamisele kodus elamise toetamise võimaluste eelistamine; </a:t>
            </a:r>
            <a:endParaRPr lang="et-EE" dirty="0" smtClean="0"/>
          </a:p>
          <a:p>
            <a:r>
              <a:rPr lang="et-EE" dirty="0" smtClean="0"/>
              <a:t>Kodusarnaste </a:t>
            </a:r>
            <a:r>
              <a:rPr lang="et-EE" dirty="0"/>
              <a:t>hoolekandeasutuste loomine ning hoolekandelise abi pakkumine võimalikult inimese kodu lähedal niivõrd kui see on võimalik. </a:t>
            </a:r>
          </a:p>
        </p:txBody>
      </p:sp>
    </p:spTree>
    <p:extLst>
      <p:ext uri="{BB962C8B-B14F-4D97-AF65-F5344CB8AC3E}">
        <p14:creationId xmlns:p14="http://schemas.microsoft.com/office/powerpoint/2010/main" val="33160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Sotsiaalkaitse põhimõtted (SÜS)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Inimväärikus</a:t>
            </a:r>
          </a:p>
          <a:p>
            <a:r>
              <a:rPr lang="et-EE" dirty="0" smtClean="0"/>
              <a:t>Isiku omavastutus</a:t>
            </a:r>
          </a:p>
          <a:p>
            <a:r>
              <a:rPr lang="et-EE" dirty="0" smtClean="0"/>
              <a:t>Solidaarsus</a:t>
            </a:r>
          </a:p>
          <a:p>
            <a:r>
              <a:rPr lang="et-EE" dirty="0" smtClean="0"/>
              <a:t>Avaliku võimu selgitamis- ja abistamiskohustus</a:t>
            </a:r>
          </a:p>
          <a:p>
            <a:r>
              <a:rPr lang="et-EE" dirty="0" smtClean="0"/>
              <a:t>Sotsiaalkaitse konfidentsiaalsus</a:t>
            </a:r>
          </a:p>
          <a:p>
            <a:endParaRPr lang="et-EE" dirty="0"/>
          </a:p>
          <a:p>
            <a:endParaRPr lang="et-EE" dirty="0" smtClean="0"/>
          </a:p>
          <a:p>
            <a:pPr marL="0" indent="0">
              <a:buNone/>
            </a:pPr>
            <a:endParaRPr lang="et-EE" dirty="0" smtClean="0"/>
          </a:p>
          <a:p>
            <a:endParaRPr lang="et-EE" dirty="0" smtClean="0"/>
          </a:p>
          <a:p>
            <a:r>
              <a:rPr lang="et-EE" dirty="0" smtClean="0"/>
              <a:t>Koostöö</a:t>
            </a:r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3933056"/>
            <a:ext cx="1863650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10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Koostöö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000" b="1" dirty="0" smtClean="0"/>
              <a:t>Oluline on koostöö erinevate osapoolte vahel nt sotsiaaltöötaja, arsti, õpetaja, politsei, tööturueksperdi jt vahel</a:t>
            </a:r>
            <a:r>
              <a:rPr lang="et-EE" sz="2000" dirty="0" smtClean="0"/>
              <a:t>.</a:t>
            </a:r>
            <a:endParaRPr lang="et-EE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284984"/>
            <a:ext cx="4253003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10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Kuidas vastutus jaguneb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400" dirty="0"/>
              <a:t>Sotsiaalsetesse raskustesse sattunud inimese olukorra parandamisel on oluline kõikide </a:t>
            </a:r>
            <a:r>
              <a:rPr lang="et-EE" sz="2400" dirty="0" smtClean="0"/>
              <a:t>osapoolte, </a:t>
            </a:r>
            <a:r>
              <a:rPr lang="et-EE" sz="2400" dirty="0"/>
              <a:t>sh inimese enda, perekonna, ülejäänud ühiskonnaliikmete, riigi ja kohaliku </a:t>
            </a:r>
            <a:r>
              <a:rPr lang="et-EE" sz="2400" dirty="0" smtClean="0"/>
              <a:t>omavalitsuse, </a:t>
            </a:r>
            <a:r>
              <a:rPr lang="et-EE" sz="2400" dirty="0"/>
              <a:t>aga ka tööandjate panus</a:t>
            </a:r>
            <a:r>
              <a:rPr lang="et-EE" sz="24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400" b="1" dirty="0" smtClean="0"/>
              <a:t>Küsimus</a:t>
            </a:r>
            <a:r>
              <a:rPr lang="et-EE" sz="2400" b="1" dirty="0" smtClean="0"/>
              <a:t>:</a:t>
            </a:r>
            <a:r>
              <a:rPr lang="et-EE" sz="2400" dirty="0" smtClean="0"/>
              <a:t> kes, kui palju ja millal peaks panustama?  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641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Kandev roll on avalikul sektoril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/>
              <a:t>Ajalooliselt väljakujunenud tava kohaselt on sotsiaalpoliitika väljatöötamisel ja elluviimisel kandev roll avalikul sektoril. </a:t>
            </a:r>
            <a:endParaRPr lang="et-EE" dirty="0" smtClean="0"/>
          </a:p>
          <a:p>
            <a:endParaRPr lang="et-EE" dirty="0" smtClean="0"/>
          </a:p>
          <a:p>
            <a:r>
              <a:rPr lang="et-EE" sz="2400" b="1" dirty="0" smtClean="0"/>
              <a:t>Peamisteks </a:t>
            </a:r>
            <a:r>
              <a:rPr lang="et-EE" sz="2400" b="1" dirty="0"/>
              <a:t>hoolekandeteenuste ja -toetuste osutajaks </a:t>
            </a:r>
            <a:r>
              <a:rPr lang="et-EE" sz="2400" b="1" dirty="0" smtClean="0"/>
              <a:t>on kohalik </a:t>
            </a:r>
            <a:r>
              <a:rPr lang="et-EE" sz="2400" b="1" dirty="0"/>
              <a:t>omavalitsus.</a:t>
            </a:r>
            <a:r>
              <a:rPr lang="et-EE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9674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sz="4000" dirty="0" smtClean="0">
                <a:effectLst/>
              </a:rPr>
              <a:t>Kohaliku </a:t>
            </a:r>
            <a:r>
              <a:rPr lang="et-EE" sz="4000" dirty="0">
                <a:effectLst/>
              </a:rPr>
              <a:t>omavalitsuse üksuse korraldatav abi</a:t>
            </a:r>
            <a:r>
              <a:rPr lang="et-EE" b="1" dirty="0">
                <a:effectLst/>
              </a:rPr>
              <a:t> </a:t>
            </a:r>
            <a:r>
              <a:rPr lang="et-EE" sz="2200" dirty="0" smtClean="0">
                <a:effectLst/>
              </a:rPr>
              <a:t>(SHS § 14)</a:t>
            </a:r>
            <a:r>
              <a:rPr lang="et-EE" sz="2200" dirty="0">
                <a:effectLst/>
              </a:rPr>
              <a:t/>
            </a:r>
            <a:br>
              <a:rPr lang="et-EE" sz="2200" dirty="0">
                <a:effectLst/>
              </a:rPr>
            </a:br>
            <a:endParaRPr lang="et-EE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400" dirty="0" smtClean="0"/>
              <a:t>KOV </a:t>
            </a:r>
            <a:r>
              <a:rPr lang="et-EE" sz="2400" dirty="0"/>
              <a:t>üksus kehtestab sotsiaalhoolekandelise abi andmise korra, mis peab sisaldama vähemalt sotsiaalteenuste ja -toetuste kirjeldust ja rahastamist ning nende taotlemise tingimusi ja korda.</a:t>
            </a:r>
          </a:p>
          <a:p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46374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>
                <a:effectLst/>
              </a:rPr>
              <a:t/>
            </a:r>
            <a:br>
              <a:rPr lang="et-EE" dirty="0" smtClean="0">
                <a:effectLst/>
              </a:rPr>
            </a:br>
            <a:r>
              <a:rPr lang="fi-FI" dirty="0" err="1" smtClean="0">
                <a:effectLst/>
              </a:rPr>
              <a:t>Hindamiskohustus</a:t>
            </a:r>
            <a:r>
              <a:rPr lang="fi-FI" dirty="0" smtClean="0">
                <a:effectLst/>
              </a:rPr>
              <a:t> </a:t>
            </a:r>
            <a:r>
              <a:rPr lang="fi-FI" dirty="0">
                <a:effectLst/>
              </a:rPr>
              <a:t>ja </a:t>
            </a:r>
            <a:r>
              <a:rPr lang="fi-FI" dirty="0" err="1">
                <a:effectLst/>
              </a:rPr>
              <a:t>otsus</a:t>
            </a:r>
            <a:r>
              <a:rPr lang="fi-FI" dirty="0">
                <a:effectLst/>
              </a:rPr>
              <a:t> abi </a:t>
            </a:r>
            <a:r>
              <a:rPr lang="fi-FI" dirty="0" err="1">
                <a:effectLst/>
              </a:rPr>
              <a:t>andmise</a:t>
            </a:r>
            <a:r>
              <a:rPr lang="fi-FI" dirty="0">
                <a:effectLst/>
              </a:rPr>
              <a:t> </a:t>
            </a:r>
            <a:r>
              <a:rPr lang="fi-FI" dirty="0" smtClean="0">
                <a:effectLst/>
              </a:rPr>
              <a:t>kohta</a:t>
            </a:r>
            <a:r>
              <a:rPr lang="et-EE" dirty="0" smtClean="0">
                <a:effectLst/>
              </a:rPr>
              <a:t> </a:t>
            </a:r>
            <a:r>
              <a:rPr lang="et-EE" sz="3100" dirty="0" smtClean="0">
                <a:effectLst/>
              </a:rPr>
              <a:t>(SHS § 15)</a:t>
            </a:r>
            <a:r>
              <a:rPr lang="fi-FI" sz="3100" b="1" dirty="0">
                <a:effectLst/>
              </a:rPr>
              <a:t/>
            </a:r>
            <a:br>
              <a:rPr lang="fi-FI" sz="3100" b="1" dirty="0">
                <a:effectLst/>
              </a:rPr>
            </a:br>
            <a:endParaRPr lang="et-EE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/>
              <a:t>Kohaliku omavalitsuse üksus selgitab välja abi saamiseks pöördunud isiku abivajaduse ja sellele vastava abi.</a:t>
            </a:r>
          </a:p>
          <a:p>
            <a:r>
              <a:rPr lang="et-EE" dirty="0" smtClean="0"/>
              <a:t>Abivajaduse </a:t>
            </a:r>
            <a:r>
              <a:rPr lang="et-EE" dirty="0"/>
              <a:t>väljaselgitamisel lähtutakse terviklikust lähenemisest isiku abivajadusele, võttes arvesse tema toimetulekut ja ühiskonnaelus osalemist mõjutavaid asjaolusid, sealhulgas:</a:t>
            </a:r>
            <a:br>
              <a:rPr lang="et-EE" dirty="0"/>
            </a:br>
            <a:r>
              <a:rPr lang="et-EE" dirty="0"/>
              <a:t> 1) isiku personaalse tegevusvõimega seonduvaid asjaolusid;</a:t>
            </a:r>
            <a:br>
              <a:rPr lang="et-EE" dirty="0"/>
            </a:br>
            <a:r>
              <a:rPr lang="et-EE" dirty="0"/>
              <a:t> 2) isiku füüsilise ja sotsiaalse elukeskkonnaga seonduvaid asjaolusid.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6851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Riigi </a:t>
            </a:r>
            <a:r>
              <a:rPr lang="et-EE" dirty="0"/>
              <a:t>korraldatav abi</a:t>
            </a:r>
            <a:br>
              <a:rPr lang="et-EE" dirty="0"/>
            </a:b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/>
              <a:t>Abivahendi ostmisel või üürimisel tasu maksmise kohustuse riigi poolt ülevõtmine </a:t>
            </a:r>
          </a:p>
          <a:p>
            <a:r>
              <a:rPr lang="et-EE" dirty="0"/>
              <a:t>Sotsiaalse rehabilitatsiooni teenuse eest tasu maksmise kohustuse ülevõtmine </a:t>
            </a:r>
          </a:p>
          <a:p>
            <a:r>
              <a:rPr lang="et-EE" dirty="0" smtClean="0"/>
              <a:t>Erihoolekandeteenused (igapäevaelu </a:t>
            </a:r>
            <a:r>
              <a:rPr lang="et-EE" dirty="0"/>
              <a:t>toetamise </a:t>
            </a:r>
            <a:r>
              <a:rPr lang="et-EE" dirty="0" smtClean="0"/>
              <a:t>teenus, töötamise </a:t>
            </a:r>
            <a:r>
              <a:rPr lang="et-EE" dirty="0"/>
              <a:t>toetamise </a:t>
            </a:r>
            <a:r>
              <a:rPr lang="et-EE" dirty="0" smtClean="0"/>
              <a:t>teenus,</a:t>
            </a:r>
            <a:r>
              <a:rPr lang="et-EE" dirty="0"/>
              <a:t> </a:t>
            </a:r>
            <a:r>
              <a:rPr lang="et-EE" dirty="0" smtClean="0"/>
              <a:t>toetatud </a:t>
            </a:r>
            <a:r>
              <a:rPr lang="et-EE" dirty="0"/>
              <a:t>elamise </a:t>
            </a:r>
            <a:r>
              <a:rPr lang="et-EE" dirty="0" smtClean="0"/>
              <a:t>teenus, kogukonnas </a:t>
            </a:r>
            <a:r>
              <a:rPr lang="et-EE" dirty="0"/>
              <a:t>elamise </a:t>
            </a:r>
            <a:r>
              <a:rPr lang="et-EE" dirty="0" smtClean="0"/>
              <a:t>teenus,</a:t>
            </a:r>
            <a:r>
              <a:rPr lang="et-EE" dirty="0"/>
              <a:t> </a:t>
            </a:r>
            <a:r>
              <a:rPr lang="et-EE" dirty="0" smtClean="0"/>
              <a:t>ööpäevaringne erihooldusteenus,</a:t>
            </a:r>
            <a:r>
              <a:rPr lang="et-EE" dirty="0"/>
              <a:t> </a:t>
            </a:r>
            <a:r>
              <a:rPr lang="et-EE" dirty="0" smtClean="0"/>
              <a:t>täisealise </a:t>
            </a:r>
            <a:r>
              <a:rPr lang="et-EE" dirty="0"/>
              <a:t>isiku nõusolekuta </a:t>
            </a:r>
            <a:r>
              <a:rPr lang="et-EE" dirty="0" smtClean="0"/>
              <a:t>hooldamine)</a:t>
            </a:r>
            <a:r>
              <a:rPr lang="et-EE" dirty="0"/>
              <a:t> </a:t>
            </a:r>
            <a:endParaRPr lang="et-EE" dirty="0" smtClean="0"/>
          </a:p>
          <a:p>
            <a:r>
              <a:rPr lang="et-EE" dirty="0" smtClean="0"/>
              <a:t>Kinnise </a:t>
            </a:r>
            <a:r>
              <a:rPr lang="et-EE" dirty="0"/>
              <a:t>lasteasutuse teenus </a:t>
            </a:r>
            <a:endParaRPr lang="et-EE" dirty="0" smtClean="0"/>
          </a:p>
          <a:p>
            <a:r>
              <a:rPr lang="et-EE" dirty="0" smtClean="0"/>
              <a:t>Toimetulekutoetus</a:t>
            </a:r>
          </a:p>
          <a:p>
            <a:r>
              <a:rPr lang="et-EE" dirty="0"/>
              <a:t>Üksi elava pensionäri toetus </a:t>
            </a:r>
          </a:p>
          <a:p>
            <a:endParaRPr lang="et-EE" b="1" dirty="0" smtClean="0"/>
          </a:p>
          <a:p>
            <a:endParaRPr lang="et-EE" b="1" dirty="0"/>
          </a:p>
          <a:p>
            <a:endParaRPr lang="et-EE" b="1" dirty="0" smtClean="0"/>
          </a:p>
          <a:p>
            <a:endParaRPr lang="et-EE" b="1" dirty="0" smtClean="0"/>
          </a:p>
          <a:p>
            <a:endParaRPr lang="et-EE" b="1" dirty="0"/>
          </a:p>
          <a:p>
            <a:endParaRPr lang="et-EE" b="1" dirty="0"/>
          </a:p>
          <a:p>
            <a:endParaRPr lang="et-EE" b="1" dirty="0"/>
          </a:p>
          <a:p>
            <a:endParaRPr lang="et-EE" b="1" dirty="0"/>
          </a:p>
          <a:p>
            <a:endParaRPr lang="et-EE" b="1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0084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Millest räägime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400" dirty="0" smtClean="0"/>
              <a:t>Kuidas on korraldatud sotsiaalhoolekanne (sotsiaalkaitse)  Eestis</a:t>
            </a:r>
          </a:p>
          <a:p>
            <a:r>
              <a:rPr lang="et-EE" sz="2400" dirty="0" smtClean="0"/>
              <a:t>Kes kaitseb keda, mille eest ja millal</a:t>
            </a:r>
          </a:p>
          <a:p>
            <a:endParaRPr lang="et-EE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415" y="3501008"/>
            <a:ext cx="6229985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87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 smtClean="0"/>
          </a:p>
          <a:p>
            <a:endParaRPr lang="et-EE" dirty="0"/>
          </a:p>
          <a:p>
            <a:pPr marL="0" indent="0">
              <a:buNone/>
            </a:pPr>
            <a:r>
              <a:rPr lang="et-EE" dirty="0" smtClean="0"/>
              <a:t>Aitäh osalemast!</a:t>
            </a:r>
          </a:p>
          <a:p>
            <a:pPr marL="0" indent="0">
              <a:buNone/>
            </a:pPr>
            <a:r>
              <a:rPr lang="et-EE" dirty="0" smtClean="0"/>
              <a:t>Anne </a:t>
            </a:r>
            <a:r>
              <a:rPr lang="et-EE" dirty="0" smtClean="0"/>
              <a:t>Rähn</a:t>
            </a:r>
          </a:p>
          <a:p>
            <a:pPr marL="0" indent="0">
              <a:buNone/>
            </a:pPr>
            <a:r>
              <a:rPr lang="et-EE" dirty="0" smtClean="0">
                <a:hlinkClick r:id="rId2"/>
              </a:rPr>
              <a:t>anne.rahn@ut.ee</a:t>
            </a:r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1201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Milliseid seadusi sirvime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sz="2000" b="1" dirty="0" smtClean="0"/>
              <a:t>Peamiselt:</a:t>
            </a:r>
          </a:p>
          <a:p>
            <a:r>
              <a:rPr lang="et-EE" sz="2000" b="1" dirty="0" smtClean="0"/>
              <a:t>Sotsiaalhoolekande seadus </a:t>
            </a:r>
            <a:r>
              <a:rPr lang="et-EE" dirty="0" smtClean="0"/>
              <a:t>(SHS) - </a:t>
            </a:r>
            <a:r>
              <a:rPr lang="et-EE" dirty="0"/>
              <a:t>Vastu võetud 09.12.2015; RT I, 26.06.2018, 18</a:t>
            </a:r>
            <a:endParaRPr lang="et-EE" dirty="0" smtClean="0"/>
          </a:p>
          <a:p>
            <a:r>
              <a:rPr lang="et-EE" sz="2000" b="1" dirty="0" smtClean="0"/>
              <a:t>Sotsiaalseadustiku üldosa seadus </a:t>
            </a:r>
            <a:r>
              <a:rPr lang="et-EE" dirty="0" smtClean="0"/>
              <a:t>(SÜS)- </a:t>
            </a:r>
            <a:r>
              <a:rPr lang="et-EE" dirty="0"/>
              <a:t>Vastu võetud 09.12.2015; RT I, 30.12.2015, </a:t>
            </a:r>
            <a:r>
              <a:rPr lang="et-EE" dirty="0" smtClean="0"/>
              <a:t>3</a:t>
            </a:r>
          </a:p>
          <a:p>
            <a:endParaRPr lang="et-EE" dirty="0"/>
          </a:p>
          <a:p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933056"/>
            <a:ext cx="4032448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69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Sotsiaalne kaitse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 smtClean="0"/>
          </a:p>
          <a:p>
            <a:r>
              <a:rPr lang="et-EE" sz="2400" dirty="0" smtClean="0"/>
              <a:t>Kaasaegses </a:t>
            </a:r>
            <a:r>
              <a:rPr lang="et-EE" sz="2400" dirty="0"/>
              <a:t>ühiskonnas on tunnustatud põhimõte, et riik tagab oma kodanikele sotsiaalse kaitse, mis annab kindlustunde tuleviku suhtes ning võimaluse elada inimväärselt kogu elu. </a:t>
            </a:r>
            <a:endParaRPr lang="et-EE" sz="2400" dirty="0" smtClean="0"/>
          </a:p>
          <a:p>
            <a:endParaRPr lang="et-EE" sz="2400" dirty="0" smtClean="0"/>
          </a:p>
          <a:p>
            <a:r>
              <a:rPr lang="et-EE" sz="2400" dirty="0" smtClean="0"/>
              <a:t>Sotsiaalse </a:t>
            </a:r>
            <a:r>
              <a:rPr lang="et-EE" sz="2400" dirty="0"/>
              <a:t>kaitse meetmed jagunevad </a:t>
            </a:r>
            <a:r>
              <a:rPr lang="et-EE" sz="2400" b="1" dirty="0"/>
              <a:t>sotsiaalkindlustuseks</a:t>
            </a:r>
            <a:r>
              <a:rPr lang="et-EE" sz="2400" dirty="0"/>
              <a:t> ja </a:t>
            </a:r>
            <a:r>
              <a:rPr lang="et-EE" sz="2400" b="1" dirty="0"/>
              <a:t>hoolekandeks</a:t>
            </a:r>
            <a:r>
              <a:rPr lang="et-EE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032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Sotsiaalkindlustus</a:t>
            </a:r>
            <a:br>
              <a:rPr lang="et-EE" dirty="0" smtClean="0"/>
            </a:b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t-EE" dirty="0" smtClean="0"/>
          </a:p>
          <a:p>
            <a:r>
              <a:rPr lang="et-EE" sz="2400" dirty="0" smtClean="0"/>
              <a:t>Sotsiaalkindlustus </a:t>
            </a:r>
            <a:r>
              <a:rPr lang="et-EE" sz="2400" dirty="0"/>
              <a:t>on riigi poolt antav garantii, millega teatud sotsiaalsete riskide (surm, toitjakaotus, vanadus, töövõimetus, lapse sünd) realiseerumise korral tagatakse täiendav sissetulek või sissetulekute jätkumine vähemalt tasemel, mis võimaldab inimväärset äraelamist. </a:t>
            </a:r>
            <a:endParaRPr lang="et-EE" sz="2400" dirty="0" smtClean="0"/>
          </a:p>
          <a:p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42096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Hoolekanne</a:t>
            </a:r>
            <a:r>
              <a:rPr lang="et-EE" dirty="0"/>
              <a:t/>
            </a:r>
            <a:br>
              <a:rPr lang="et-EE" dirty="0"/>
            </a:b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t-EE" sz="2200" dirty="0"/>
              <a:t>Hoolekanne on sotsiaalteenuste, sotsiaaltoetuste, vältimatu sotsiaalabi ja muu abi andmise või määramisega seotud toimingute </a:t>
            </a:r>
            <a:r>
              <a:rPr lang="et-EE" sz="2200" dirty="0" smtClean="0"/>
              <a:t>süsteem </a:t>
            </a:r>
          </a:p>
          <a:p>
            <a:endParaRPr lang="et-EE" sz="2200" dirty="0"/>
          </a:p>
          <a:p>
            <a:r>
              <a:rPr lang="et-EE" sz="2200" dirty="0" smtClean="0"/>
              <a:t>Eesmärk </a:t>
            </a:r>
            <a:r>
              <a:rPr lang="et-EE" sz="2200" dirty="0"/>
              <a:t>on toetada inimese iseseisvat toimetulekut ja töötamist ning aktiivset osalust ühiskonnaelus, ennetades sealjuures sotsiaalsete probleemide tekkimist või </a:t>
            </a:r>
            <a:r>
              <a:rPr lang="et-EE" sz="2200" dirty="0" smtClean="0"/>
              <a:t>süvenemist</a:t>
            </a:r>
            <a:endParaRPr lang="et-EE" sz="2200" dirty="0"/>
          </a:p>
          <a:p>
            <a:endParaRPr lang="et-EE" sz="2200" dirty="0" smtClean="0"/>
          </a:p>
          <a:p>
            <a:r>
              <a:rPr lang="et-EE" sz="2200" dirty="0" smtClean="0"/>
              <a:t>Samal </a:t>
            </a:r>
            <a:r>
              <a:rPr lang="et-EE" sz="2200" dirty="0"/>
              <a:t>ajal suurendatakse sotsiaalset kaasatust, ennetatakse ja leevendatakse </a:t>
            </a:r>
            <a:r>
              <a:rPr lang="et-EE" sz="2200" dirty="0" smtClean="0"/>
              <a:t>vaesust </a:t>
            </a:r>
            <a:r>
              <a:rPr lang="et-EE" sz="2200" dirty="0"/>
              <a:t>ja sotsiaalset tõrjutust. </a:t>
            </a:r>
            <a:endParaRPr lang="et-EE" sz="2200" dirty="0" smtClean="0"/>
          </a:p>
          <a:p>
            <a:pPr marL="0" indent="0">
              <a:buNone/>
            </a:pPr>
            <a:r>
              <a:rPr lang="et-EE" dirty="0"/>
              <a:t> </a:t>
            </a: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289206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Hüvitiste liigid 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Hüvitis on isikule sotsiaalkaitseks:</a:t>
            </a:r>
          </a:p>
          <a:p>
            <a:pPr marL="596646" indent="-514350">
              <a:buFont typeface="+mj-lt"/>
              <a:buAutoNum type="alphaLcPeriod"/>
            </a:pPr>
            <a:r>
              <a:rPr lang="et-EE" dirty="0" smtClean="0"/>
              <a:t>makstav rahaline hüvitis</a:t>
            </a:r>
          </a:p>
          <a:p>
            <a:pPr marL="596646" indent="-514350">
              <a:buFont typeface="+mj-lt"/>
              <a:buAutoNum type="alphaLcPeriod"/>
            </a:pPr>
            <a:r>
              <a:rPr lang="et-EE" dirty="0" smtClean="0"/>
              <a:t>antav mitterahaline hüvitis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9528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Toetused ja teenused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Seega, hoolekandelisteks toiminguteks (instrumentideks) </a:t>
            </a:r>
            <a:r>
              <a:rPr lang="et-EE" dirty="0"/>
              <a:t>võivad olla nii toetused kui hoolekandeteenused.</a:t>
            </a:r>
          </a:p>
          <a:p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005064"/>
            <a:ext cx="2736304" cy="22322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573016"/>
            <a:ext cx="3026296" cy="2664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94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Kohaliku </a:t>
            </a:r>
            <a:r>
              <a:rPr lang="et-EE" dirty="0"/>
              <a:t>omavalitsuse üksuse sotsiaalteenused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sz="2500" b="1" dirty="0" smtClean="0"/>
              <a:t>Koduteenus </a:t>
            </a:r>
          </a:p>
          <a:p>
            <a:r>
              <a:rPr lang="et-EE" sz="2500" b="1" dirty="0" smtClean="0"/>
              <a:t>Väljaspool kodu osutatav üldhooldusteenus </a:t>
            </a:r>
          </a:p>
          <a:p>
            <a:r>
              <a:rPr lang="et-EE" sz="2500" b="1" dirty="0" smtClean="0"/>
              <a:t>Tugiisikuteenus</a:t>
            </a:r>
          </a:p>
          <a:p>
            <a:r>
              <a:rPr lang="et-EE" sz="2500" b="1" dirty="0" smtClean="0"/>
              <a:t>Täisealise isiku hooldus</a:t>
            </a:r>
          </a:p>
          <a:p>
            <a:r>
              <a:rPr lang="et-EE" sz="2500" b="1" dirty="0" smtClean="0"/>
              <a:t>Isikliku abistaja teenus</a:t>
            </a:r>
          </a:p>
          <a:p>
            <a:r>
              <a:rPr lang="et-EE" sz="2500" b="1" dirty="0" smtClean="0"/>
              <a:t>Varjupaigateenus</a:t>
            </a:r>
          </a:p>
          <a:p>
            <a:pPr marL="0" indent="0">
              <a:buNone/>
            </a:pPr>
            <a:r>
              <a:rPr lang="et-EE" b="1" dirty="0"/>
              <a:t> </a:t>
            </a:r>
            <a:endParaRPr lang="et-EE" b="1" dirty="0" smtClean="0"/>
          </a:p>
          <a:p>
            <a:endParaRPr lang="et-EE" b="1" dirty="0"/>
          </a:p>
          <a:p>
            <a:endParaRPr lang="et-EE" b="1" dirty="0"/>
          </a:p>
          <a:p>
            <a:endParaRPr lang="et-EE" b="1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407" y="4913784"/>
            <a:ext cx="4104456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42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19792</TotalTime>
  <Words>573</Words>
  <Application>Microsoft Office PowerPoint</Application>
  <PresentationFormat>On-screen Show (4:3)</PresentationFormat>
  <Paragraphs>105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Century Gothic</vt:lpstr>
      <vt:lpstr>Wingdings</vt:lpstr>
      <vt:lpstr>Wingdings 3</vt:lpstr>
      <vt:lpstr>Wisp</vt:lpstr>
      <vt:lpstr>Sotsiaalkaitse korraldamine. Riigi ja KOV ülesanded. Lühiülevaade.</vt:lpstr>
      <vt:lpstr> Millest räägime</vt:lpstr>
      <vt:lpstr> Milliseid seadusi sirvime</vt:lpstr>
      <vt:lpstr>Sotsiaalne kaitse</vt:lpstr>
      <vt:lpstr> Sotsiaalkindlustus </vt:lpstr>
      <vt:lpstr> Hoolekanne </vt:lpstr>
      <vt:lpstr>Hüvitiste liigid </vt:lpstr>
      <vt:lpstr> Toetused ja teenused</vt:lpstr>
      <vt:lpstr>Kohaliku omavalitsuse üksuse sotsiaalteenused</vt:lpstr>
      <vt:lpstr>PowerPoint Presentation</vt:lpstr>
      <vt:lpstr> Tasu sotsiaalteenuse eest (SHS § 16) </vt:lpstr>
      <vt:lpstr>Hoolekandelise abi tagamise üldised põhimõtted </vt:lpstr>
      <vt:lpstr>Sotsiaalkaitse põhimõtted (SÜS)</vt:lpstr>
      <vt:lpstr> Koostöö</vt:lpstr>
      <vt:lpstr>Kuidas vastutus jaguneb</vt:lpstr>
      <vt:lpstr>Kandev roll on avalikul sektoril</vt:lpstr>
      <vt:lpstr>Kohaliku omavalitsuse üksuse korraldatav abi (SHS § 14) </vt:lpstr>
      <vt:lpstr> Hindamiskohustus ja otsus abi andmise kohta (SHS § 15) </vt:lpstr>
      <vt:lpstr> Riigi korraldatav abi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Sotsiaalkaitse korraldamine</dc:title>
  <dc:creator>annerahn</dc:creator>
  <cp:lastModifiedBy>annerahn</cp:lastModifiedBy>
  <cp:revision>65</cp:revision>
  <cp:lastPrinted>2017-03-15T13:48:18Z</cp:lastPrinted>
  <dcterms:created xsi:type="dcterms:W3CDTF">2016-02-11T09:31:22Z</dcterms:created>
  <dcterms:modified xsi:type="dcterms:W3CDTF">2021-03-10T15:10:30Z</dcterms:modified>
</cp:coreProperties>
</file>